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Georgia Pro Condensed Light" panose="020B0604020202020204" charset="0"/>
      <p:regular r:id="rId11"/>
    </p:embeddedFont>
    <p:embeddedFont>
      <p:font typeface="TT Interphases" panose="020B0604020202020204" charset="0"/>
      <p:regular r:id="rId12"/>
    </p:embeddedFont>
    <p:embeddedFont>
      <p:font typeface="TT Interphases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91600" y="1562100"/>
            <a:ext cx="8629650" cy="8724900"/>
            <a:chOff x="0" y="0"/>
            <a:chExt cx="2482140" cy="25095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2140" cy="2509537"/>
            </a:xfrm>
            <a:custGeom>
              <a:avLst/>
              <a:gdLst/>
              <a:ahLst/>
              <a:cxnLst/>
              <a:rect l="l" t="t" r="r" b="b"/>
              <a:pathLst>
                <a:path w="2482140" h="2509537">
                  <a:moveTo>
                    <a:pt x="0" y="0"/>
                  </a:moveTo>
                  <a:lnTo>
                    <a:pt x="2482140" y="0"/>
                  </a:lnTo>
                  <a:lnTo>
                    <a:pt x="2482140" y="2509537"/>
                  </a:lnTo>
                  <a:lnTo>
                    <a:pt x="0" y="2509537"/>
                  </a:lnTo>
                  <a:close/>
                </a:path>
              </a:pathLst>
            </a:custGeom>
            <a:blipFill>
              <a:blip r:embed="rId2"/>
              <a:stretch>
                <a:fillRect t="-80" b="-80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6750" y="1619250"/>
            <a:ext cx="6886575" cy="3034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 u="none" strike="noStrike">
                <a:solidFill>
                  <a:srgbClr val="4A3C30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Data Visualization: Unlocking Insights Through Visuals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6750" y="8899644"/>
            <a:ext cx="5448300" cy="73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30261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Presented by: [name here], Data Analyst and Visualization Specialist</a:t>
            </a:r>
          </a:p>
        </p:txBody>
      </p:sp>
      <p:sp>
        <p:nvSpPr>
          <p:cNvPr id="6" name="AutoShape 6"/>
          <p:cNvSpPr/>
          <p:nvPr/>
        </p:nvSpPr>
        <p:spPr>
          <a:xfrm>
            <a:off x="666750" y="1263650"/>
            <a:ext cx="16954500" cy="0"/>
          </a:xfrm>
          <a:prstGeom prst="line">
            <a:avLst/>
          </a:prstGeom>
          <a:ln w="9525" cap="flat">
            <a:solidFill>
              <a:srgbClr val="4A3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666750" y="695325"/>
            <a:ext cx="16954500" cy="29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100"/>
              </a:lnSpc>
            </a:pPr>
            <a:r>
              <a:rPr lang="en-US" sz="2100" b="1">
                <a:solidFill>
                  <a:srgbClr val="A17C59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DATA INSIGHTS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C6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91600" y="666750"/>
            <a:ext cx="9296400" cy="9620250"/>
            <a:chOff x="0" y="0"/>
            <a:chExt cx="957635" cy="990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7635" cy="990995"/>
            </a:xfrm>
            <a:custGeom>
              <a:avLst/>
              <a:gdLst/>
              <a:ahLst/>
              <a:cxnLst/>
              <a:rect l="l" t="t" r="r" b="b"/>
              <a:pathLst>
                <a:path w="957635" h="990995">
                  <a:moveTo>
                    <a:pt x="0" y="0"/>
                  </a:moveTo>
                  <a:lnTo>
                    <a:pt x="957635" y="0"/>
                  </a:lnTo>
                  <a:lnTo>
                    <a:pt x="957635" y="990995"/>
                  </a:lnTo>
                  <a:lnTo>
                    <a:pt x="0" y="990995"/>
                  </a:lnTo>
                  <a:close/>
                </a:path>
              </a:pathLst>
            </a:custGeom>
            <a:blipFill>
              <a:blip r:embed="rId2"/>
              <a:stretch>
                <a:fillRect t="-69" b="-6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6750" y="723900"/>
            <a:ext cx="6886575" cy="203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>
                <a:solidFill>
                  <a:srgbClr val="4A3C30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Introduction to Data Visualization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666750" y="9625012"/>
            <a:ext cx="5753100" cy="0"/>
          </a:xfrm>
          <a:prstGeom prst="line">
            <a:avLst/>
          </a:prstGeom>
          <a:ln w="9525" cap="flat">
            <a:solidFill>
              <a:srgbClr val="4A3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666750" y="6501765"/>
            <a:ext cx="6886575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2100">
                <a:solidFill>
                  <a:srgbClr val="30261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 visualization transforms complex data into </a:t>
            </a:r>
            <a:r>
              <a:rPr lang="en-US" sz="2100" b="1">
                <a:solidFill>
                  <a:srgbClr val="30261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insightful graphics</a:t>
            </a:r>
            <a:r>
              <a:rPr lang="en-US" sz="2100">
                <a:solidFill>
                  <a:srgbClr val="30261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enhancing understanding and communication. In professional settings, effective visualization aids decision-making by presenting data clearly and engagingly. This page explores its importance, evolution, and relevance in today's analytics-driven world.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91600" y="666750"/>
            <a:ext cx="9296400" cy="9620250"/>
            <a:chOff x="0" y="0"/>
            <a:chExt cx="957635" cy="990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7635" cy="990995"/>
            </a:xfrm>
            <a:custGeom>
              <a:avLst/>
              <a:gdLst/>
              <a:ahLst/>
              <a:cxnLst/>
              <a:rect l="l" t="t" r="r" b="b"/>
              <a:pathLst>
                <a:path w="957635" h="990995">
                  <a:moveTo>
                    <a:pt x="0" y="0"/>
                  </a:moveTo>
                  <a:lnTo>
                    <a:pt x="957635" y="0"/>
                  </a:lnTo>
                  <a:lnTo>
                    <a:pt x="957635" y="990995"/>
                  </a:lnTo>
                  <a:lnTo>
                    <a:pt x="0" y="990995"/>
                  </a:lnTo>
                  <a:close/>
                </a:path>
              </a:pathLst>
            </a:custGeom>
            <a:blipFill>
              <a:blip r:embed="rId2"/>
              <a:stretch>
                <a:fillRect t="-69" b="-6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6750" y="723900"/>
            <a:ext cx="6886575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>
                <a:solidFill>
                  <a:srgbClr val="4A3C30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Key Principles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666750" y="9625012"/>
            <a:ext cx="5753100" cy="0"/>
          </a:xfrm>
          <a:prstGeom prst="line">
            <a:avLst/>
          </a:prstGeom>
          <a:ln w="9525" cap="flat">
            <a:solidFill>
              <a:srgbClr val="4A3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666750" y="6501765"/>
            <a:ext cx="6886575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2100">
                <a:solidFill>
                  <a:srgbClr val="30261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Understanding the core guidelines of effective data visualization is essential for professionals. Emphasizing clarity, accuracy, and storytelling ensures that your visualizations effectively communicate insights and drive informed decision-making while avoiding common pitfalls that can hinder comprehension and engagement.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C6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23900"/>
            <a:ext cx="15516225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  <a:spcBef>
                <a:spcPct val="0"/>
              </a:spcBef>
            </a:pPr>
            <a:r>
              <a:rPr lang="en-US" sz="7200" u="none" strike="noStrike">
                <a:solidFill>
                  <a:srgbClr val="4A3C30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Choosing the Right Chart Types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2929425"/>
            <a:ext cx="4314825" cy="3557100"/>
            <a:chOff x="0" y="0"/>
            <a:chExt cx="800847" cy="660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00847" cy="660210"/>
            </a:xfrm>
            <a:custGeom>
              <a:avLst/>
              <a:gdLst/>
              <a:ahLst/>
              <a:cxnLst/>
              <a:rect l="l" t="t" r="r" b="b"/>
              <a:pathLst>
                <a:path w="800847" h="660210">
                  <a:moveTo>
                    <a:pt x="0" y="0"/>
                  </a:moveTo>
                  <a:lnTo>
                    <a:pt x="800847" y="0"/>
                  </a:lnTo>
                  <a:lnTo>
                    <a:pt x="800847" y="660210"/>
                  </a:lnTo>
                  <a:lnTo>
                    <a:pt x="0" y="660210"/>
                  </a:lnTo>
                  <a:close/>
                </a:path>
              </a:pathLst>
            </a:custGeom>
            <a:blipFill>
              <a:blip r:embed="rId2"/>
              <a:stretch>
                <a:fillRect l="-114" r="-11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666750" y="6953250"/>
            <a:ext cx="4010025" cy="1381125"/>
            <a:chOff x="0" y="0"/>
            <a:chExt cx="5346700" cy="1841500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53467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0261A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Bar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74395"/>
              <a:ext cx="5346700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30261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Effective for comparing quantities across categories.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66750" y="1971648"/>
            <a:ext cx="14382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30261A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611225" y="2905125"/>
            <a:ext cx="4676775" cy="3581400"/>
            <a:chOff x="0" y="0"/>
            <a:chExt cx="868026" cy="6647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8026" cy="664720"/>
            </a:xfrm>
            <a:custGeom>
              <a:avLst/>
              <a:gdLst/>
              <a:ahLst/>
              <a:cxnLst/>
              <a:rect l="l" t="t" r="r" b="b"/>
              <a:pathLst>
                <a:path w="868026" h="664720">
                  <a:moveTo>
                    <a:pt x="0" y="0"/>
                  </a:moveTo>
                  <a:lnTo>
                    <a:pt x="868026" y="0"/>
                  </a:lnTo>
                  <a:lnTo>
                    <a:pt x="868026" y="664720"/>
                  </a:lnTo>
                  <a:lnTo>
                    <a:pt x="0" y="664720"/>
                  </a:lnTo>
                  <a:close/>
                </a:path>
              </a:pathLst>
            </a:custGeom>
            <a:blipFill>
              <a:blip r:embed="rId3"/>
              <a:stretch>
                <a:fillRect l="-51" r="-51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3611225" y="6934200"/>
            <a:ext cx="4010025" cy="1381125"/>
            <a:chOff x="0" y="0"/>
            <a:chExt cx="5346700" cy="184150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53467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30261A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Pie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74395"/>
              <a:ext cx="5346700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30261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Useful for displaying proportional relationships among parts.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611225" y="1971648"/>
            <a:ext cx="14382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u="none" strike="noStrike">
                <a:solidFill>
                  <a:srgbClr val="30261A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03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291387" y="4248150"/>
            <a:ext cx="4010025" cy="3581400"/>
            <a:chOff x="0" y="0"/>
            <a:chExt cx="744275" cy="6647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44275" cy="664720"/>
            </a:xfrm>
            <a:custGeom>
              <a:avLst/>
              <a:gdLst/>
              <a:ahLst/>
              <a:cxnLst/>
              <a:rect l="l" t="t" r="r" b="b"/>
              <a:pathLst>
                <a:path w="744275" h="664720">
                  <a:moveTo>
                    <a:pt x="0" y="0"/>
                  </a:moveTo>
                  <a:lnTo>
                    <a:pt x="744275" y="0"/>
                  </a:lnTo>
                  <a:lnTo>
                    <a:pt x="744275" y="664720"/>
                  </a:lnTo>
                  <a:lnTo>
                    <a:pt x="0" y="664720"/>
                  </a:lnTo>
                  <a:close/>
                </a:path>
              </a:pathLst>
            </a:custGeom>
            <a:blipFill>
              <a:blip r:embed="rId4"/>
              <a:stretch>
                <a:fillRect l="-104" r="-104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7291388" y="8239162"/>
            <a:ext cx="4010025" cy="1381125"/>
            <a:chOff x="0" y="0"/>
            <a:chExt cx="5346700" cy="1841500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53467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 u="none" strike="noStrike">
                  <a:solidFill>
                    <a:srgbClr val="30261A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Line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74395"/>
              <a:ext cx="5346700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 strike="noStrike">
                  <a:solidFill>
                    <a:srgbClr val="30261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Ideal for showing trends over a period of time.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291388" y="3352800"/>
            <a:ext cx="14382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u="none" strike="noStrike">
                <a:solidFill>
                  <a:srgbClr val="30261A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23900"/>
            <a:ext cx="11201400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>
                <a:solidFill>
                  <a:srgbClr val="4A3C30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Avoiding Common Pitfalls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115050" y="4238625"/>
            <a:ext cx="4314825" cy="2267902"/>
            <a:chOff x="0" y="0"/>
            <a:chExt cx="5753100" cy="3023869"/>
          </a:xfrm>
        </p:grpSpPr>
        <p:sp>
          <p:nvSpPr>
            <p:cNvPr id="4" name="TextBox 4"/>
            <p:cNvSpPr txBox="1"/>
            <p:nvPr/>
          </p:nvSpPr>
          <p:spPr>
            <a:xfrm>
              <a:off x="0" y="1561465"/>
              <a:ext cx="5753100" cy="1462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 strike="noStrike">
                  <a:solidFill>
                    <a:srgbClr val="30261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Always use proportional scales to ensure accurate interpretation of data trends and comparisons.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14045"/>
              <a:ext cx="5753100" cy="592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A17C59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Misleading Scales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12700"/>
              <a:ext cx="5753100" cy="0"/>
            </a:xfrm>
            <a:prstGeom prst="line">
              <a:avLst/>
            </a:prstGeom>
            <a:ln w="25400" cap="flat">
              <a:solidFill>
                <a:srgbClr val="4A3C3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1868150" y="4238625"/>
            <a:ext cx="4619625" cy="2267902"/>
            <a:chOff x="0" y="0"/>
            <a:chExt cx="6159500" cy="3023869"/>
          </a:xfrm>
        </p:grpSpPr>
        <p:sp>
          <p:nvSpPr>
            <p:cNvPr id="8" name="TextBox 8"/>
            <p:cNvSpPr txBox="1"/>
            <p:nvPr/>
          </p:nvSpPr>
          <p:spPr>
            <a:xfrm>
              <a:off x="0" y="1561465"/>
              <a:ext cx="6159500" cy="1462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 strike="noStrike">
                  <a:solidFill>
                    <a:srgbClr val="30261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Simplify visualizations by removing unnecessary elements, focusing on key information for clearer communication.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14045"/>
              <a:ext cx="6159500" cy="592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3200" u="none" strike="noStrike">
                  <a:solidFill>
                    <a:srgbClr val="A17C59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Clutter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12700"/>
              <a:ext cx="5753100" cy="0"/>
            </a:xfrm>
            <a:prstGeom prst="line">
              <a:avLst/>
            </a:prstGeom>
            <a:ln w="25400" cap="flat">
              <a:solidFill>
                <a:srgbClr val="4A3C3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C6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91600" y="666750"/>
            <a:ext cx="9296400" cy="9620250"/>
            <a:chOff x="0" y="0"/>
            <a:chExt cx="957635" cy="990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7635" cy="990995"/>
            </a:xfrm>
            <a:custGeom>
              <a:avLst/>
              <a:gdLst/>
              <a:ahLst/>
              <a:cxnLst/>
              <a:rect l="l" t="t" r="r" b="b"/>
              <a:pathLst>
                <a:path w="957635" h="990995">
                  <a:moveTo>
                    <a:pt x="0" y="0"/>
                  </a:moveTo>
                  <a:lnTo>
                    <a:pt x="957635" y="0"/>
                  </a:lnTo>
                  <a:lnTo>
                    <a:pt x="957635" y="990995"/>
                  </a:lnTo>
                  <a:lnTo>
                    <a:pt x="0" y="990995"/>
                  </a:lnTo>
                  <a:close/>
                </a:path>
              </a:pathLst>
            </a:custGeom>
            <a:blipFill>
              <a:blip r:embed="rId2"/>
              <a:stretch>
                <a:fillRect t="-69" b="-6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6750" y="723900"/>
            <a:ext cx="6886575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>
                <a:solidFill>
                  <a:srgbClr val="4A3C30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Types and Tools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666750" y="9625012"/>
            <a:ext cx="5753100" cy="0"/>
          </a:xfrm>
          <a:prstGeom prst="line">
            <a:avLst/>
          </a:prstGeom>
          <a:ln w="9525" cap="flat">
            <a:solidFill>
              <a:srgbClr val="4A3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666750" y="6873240"/>
            <a:ext cx="6886575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2100">
                <a:solidFill>
                  <a:srgbClr val="30261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This section explores various </a:t>
            </a:r>
            <a:r>
              <a:rPr lang="en-US" sz="2100" b="1">
                <a:solidFill>
                  <a:srgbClr val="30261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data visualization types</a:t>
            </a:r>
            <a:r>
              <a:rPr lang="en-US" sz="2100">
                <a:solidFill>
                  <a:srgbClr val="30261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and the tools that professionals use to create impactful visualizations. Understanding these options is essential for effectively communicating data insights in a visually appealing and accessible manner.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23900"/>
            <a:ext cx="15516225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  <a:spcBef>
                <a:spcPct val="0"/>
              </a:spcBef>
            </a:pPr>
            <a:r>
              <a:rPr lang="en-US" sz="7200" u="none" strike="noStrike">
                <a:solidFill>
                  <a:srgbClr val="4A3C30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Software and Tools for Visualization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2929425"/>
            <a:ext cx="4314825" cy="3557100"/>
            <a:chOff x="0" y="0"/>
            <a:chExt cx="800847" cy="660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00847" cy="660210"/>
            </a:xfrm>
            <a:custGeom>
              <a:avLst/>
              <a:gdLst/>
              <a:ahLst/>
              <a:cxnLst/>
              <a:rect l="l" t="t" r="r" b="b"/>
              <a:pathLst>
                <a:path w="800847" h="660210">
                  <a:moveTo>
                    <a:pt x="0" y="0"/>
                  </a:moveTo>
                  <a:lnTo>
                    <a:pt x="800847" y="0"/>
                  </a:lnTo>
                  <a:lnTo>
                    <a:pt x="800847" y="660210"/>
                  </a:lnTo>
                  <a:lnTo>
                    <a:pt x="0" y="660210"/>
                  </a:lnTo>
                  <a:close/>
                </a:path>
              </a:pathLst>
            </a:custGeom>
            <a:blipFill>
              <a:blip r:embed="rId2"/>
              <a:stretch>
                <a:fillRect l="-114" r="-11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666750" y="6953250"/>
            <a:ext cx="4010025" cy="1381125"/>
            <a:chOff x="0" y="0"/>
            <a:chExt cx="5346700" cy="1841500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53467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796948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Tableau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74395"/>
              <a:ext cx="5346700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30261A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Powerful tool</a:t>
              </a:r>
              <a:r>
                <a:rPr lang="en-US" sz="2100">
                  <a:solidFill>
                    <a:srgbClr val="30261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for interactive data visualization projects.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66750" y="1971648"/>
            <a:ext cx="14382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796948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611225" y="2905125"/>
            <a:ext cx="4676775" cy="3581400"/>
            <a:chOff x="0" y="0"/>
            <a:chExt cx="868026" cy="6647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8026" cy="664720"/>
            </a:xfrm>
            <a:custGeom>
              <a:avLst/>
              <a:gdLst/>
              <a:ahLst/>
              <a:cxnLst/>
              <a:rect l="l" t="t" r="r" b="b"/>
              <a:pathLst>
                <a:path w="868026" h="664720">
                  <a:moveTo>
                    <a:pt x="0" y="0"/>
                  </a:moveTo>
                  <a:lnTo>
                    <a:pt x="868026" y="0"/>
                  </a:lnTo>
                  <a:lnTo>
                    <a:pt x="868026" y="664720"/>
                  </a:lnTo>
                  <a:lnTo>
                    <a:pt x="0" y="664720"/>
                  </a:lnTo>
                  <a:close/>
                </a:path>
              </a:pathLst>
            </a:custGeom>
            <a:blipFill>
              <a:blip r:embed="rId3"/>
              <a:stretch>
                <a:fillRect l="-51" r="-51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3611225" y="6934200"/>
            <a:ext cx="4010025" cy="1381125"/>
            <a:chOff x="0" y="0"/>
            <a:chExt cx="5346700" cy="184150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53467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796948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D3.js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74395"/>
              <a:ext cx="5346700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30261A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Flexible library</a:t>
              </a:r>
              <a:r>
                <a:rPr lang="en-US" sz="2100">
                  <a:solidFill>
                    <a:srgbClr val="30261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for tailored web-based visualizations.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611225" y="1971648"/>
            <a:ext cx="14382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u="none" strike="noStrike">
                <a:solidFill>
                  <a:srgbClr val="796948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03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291387" y="4248150"/>
            <a:ext cx="4010025" cy="3581400"/>
            <a:chOff x="0" y="0"/>
            <a:chExt cx="744275" cy="6647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44275" cy="664720"/>
            </a:xfrm>
            <a:custGeom>
              <a:avLst/>
              <a:gdLst/>
              <a:ahLst/>
              <a:cxnLst/>
              <a:rect l="l" t="t" r="r" b="b"/>
              <a:pathLst>
                <a:path w="744275" h="664720">
                  <a:moveTo>
                    <a:pt x="0" y="0"/>
                  </a:moveTo>
                  <a:lnTo>
                    <a:pt x="744275" y="0"/>
                  </a:lnTo>
                  <a:lnTo>
                    <a:pt x="744275" y="664720"/>
                  </a:lnTo>
                  <a:lnTo>
                    <a:pt x="0" y="664720"/>
                  </a:lnTo>
                  <a:close/>
                </a:path>
              </a:pathLst>
            </a:custGeom>
            <a:blipFill>
              <a:blip r:embed="rId4"/>
              <a:stretch>
                <a:fillRect l="-104" r="-104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7291388" y="8239162"/>
            <a:ext cx="4010025" cy="1381125"/>
            <a:chOff x="0" y="0"/>
            <a:chExt cx="5346700" cy="1841500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53467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 u="none" strike="noStrike">
                  <a:solidFill>
                    <a:srgbClr val="796948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Power BI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74395"/>
              <a:ext cx="5346700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 u="none" strike="noStrike">
                  <a:solidFill>
                    <a:srgbClr val="30261A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Comprehensive solution</a:t>
              </a:r>
              <a:r>
                <a:rPr lang="en-US" sz="2100" u="none" strike="noStrike">
                  <a:solidFill>
                    <a:srgbClr val="30261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for business analytics and reporting.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291388" y="3352800"/>
            <a:ext cx="14382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u="none" strike="noStrike">
                <a:solidFill>
                  <a:srgbClr val="796948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C6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91600" y="666750"/>
            <a:ext cx="9296400" cy="9620250"/>
            <a:chOff x="0" y="0"/>
            <a:chExt cx="957635" cy="990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7635" cy="990995"/>
            </a:xfrm>
            <a:custGeom>
              <a:avLst/>
              <a:gdLst/>
              <a:ahLst/>
              <a:cxnLst/>
              <a:rect l="l" t="t" r="r" b="b"/>
              <a:pathLst>
                <a:path w="957635" h="990995">
                  <a:moveTo>
                    <a:pt x="0" y="0"/>
                  </a:moveTo>
                  <a:lnTo>
                    <a:pt x="957635" y="0"/>
                  </a:lnTo>
                  <a:lnTo>
                    <a:pt x="957635" y="990995"/>
                  </a:lnTo>
                  <a:lnTo>
                    <a:pt x="0" y="990995"/>
                  </a:lnTo>
                  <a:close/>
                </a:path>
              </a:pathLst>
            </a:custGeom>
            <a:blipFill>
              <a:blip r:embed="rId2"/>
              <a:stretch>
                <a:fillRect t="-69" b="-6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6750" y="723900"/>
            <a:ext cx="6886575" cy="203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>
                <a:solidFill>
                  <a:srgbClr val="4A3C30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Conclusion &amp; Next Steps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666750" y="9625012"/>
            <a:ext cx="5753100" cy="0"/>
          </a:xfrm>
          <a:prstGeom prst="line">
            <a:avLst/>
          </a:prstGeom>
          <a:ln w="9525" cap="flat">
            <a:solidFill>
              <a:srgbClr val="4A3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666750" y="6873240"/>
            <a:ext cx="6886575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2100">
                <a:solidFill>
                  <a:srgbClr val="30261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 summary, data visualization is a vital tool for enhancing communication and decision-making. By embracing key principles and exploring various tools, professionals can elevate their data storytelling, fostering a culture of continuous learning and improvement in their projects.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6750" y="8277738"/>
            <a:ext cx="16954500" cy="0"/>
          </a:xfrm>
          <a:prstGeom prst="line">
            <a:avLst/>
          </a:prstGeom>
          <a:ln w="19050" cap="flat">
            <a:solidFill>
              <a:srgbClr val="4A3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6419850" y="0"/>
            <a:ext cx="11868150" cy="6034088"/>
            <a:chOff x="0" y="0"/>
            <a:chExt cx="1598656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8656" cy="812800"/>
            </a:xfrm>
            <a:custGeom>
              <a:avLst/>
              <a:gdLst/>
              <a:ahLst/>
              <a:cxnLst/>
              <a:rect l="l" t="t" r="r" b="b"/>
              <a:pathLst>
                <a:path w="1598656" h="812800">
                  <a:moveTo>
                    <a:pt x="0" y="0"/>
                  </a:moveTo>
                  <a:lnTo>
                    <a:pt x="1598656" y="0"/>
                  </a:lnTo>
                  <a:lnTo>
                    <a:pt x="159865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91" r="-9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666750" y="8708464"/>
            <a:ext cx="5448300" cy="893445"/>
            <a:chOff x="0" y="0"/>
            <a:chExt cx="7264400" cy="1191260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72644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 u="none">
                  <a:solidFill>
                    <a:srgbClr val="30261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EMAIL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93184"/>
              <a:ext cx="7264400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A17C59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hello@reallygreatsite.com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19850" y="8724900"/>
            <a:ext cx="4010025" cy="893445"/>
            <a:chOff x="0" y="0"/>
            <a:chExt cx="5346700" cy="1191260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53467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 strike="noStrike">
                  <a:solidFill>
                    <a:srgbClr val="30261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FOLLOW US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93184"/>
              <a:ext cx="5346700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A17C59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@reallygreatsite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734675" y="8677275"/>
            <a:ext cx="401002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30261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PHONE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34675" y="9082405"/>
            <a:ext cx="401002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A17C59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123-456-7890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6750" y="6924675"/>
            <a:ext cx="1695450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32"/>
              </a:lnSpc>
            </a:pPr>
            <a:r>
              <a:rPr lang="en-US" sz="7109">
                <a:solidFill>
                  <a:srgbClr val="4A3C30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Get in Touch with Us!</a:t>
            </a:r>
          </a:p>
        </p:txBody>
      </p:sp>
      <p:sp>
        <p:nvSpPr>
          <p:cNvPr id="14" name="Freeform 14"/>
          <p:cNvSpPr/>
          <p:nvPr/>
        </p:nvSpPr>
        <p:spPr>
          <a:xfrm>
            <a:off x="666750" y="666750"/>
            <a:ext cx="2686050" cy="2686050"/>
          </a:xfrm>
          <a:custGeom>
            <a:avLst/>
            <a:gdLst/>
            <a:ahLst/>
            <a:cxnLst/>
            <a:rect l="l" t="t" r="r" b="b"/>
            <a:pathLst>
              <a:path w="2686050" h="2686050">
                <a:moveTo>
                  <a:pt x="0" y="0"/>
                </a:moveTo>
                <a:lnTo>
                  <a:pt x="2686050" y="0"/>
                </a:lnTo>
                <a:lnTo>
                  <a:pt x="2686050" y="2686050"/>
                </a:lnTo>
                <a:lnTo>
                  <a:pt x="0" y="2686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Microsoft Office PowerPoint</Application>
  <PresentationFormat>Custom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TT Interphases</vt:lpstr>
      <vt:lpstr>TT Interphases Bold</vt:lpstr>
      <vt:lpstr>Georgia Pro Condensed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Data Visualization: Unlocking Insights Through Visuals</dc:title>
  <dc:creator>PADMANAVA</dc:creator>
  <dc:description>Presentation - Data Visualization: Unlocking Insights Through Visuals</dc:description>
  <cp:lastModifiedBy>mojumderpadmanava@gmail.com</cp:lastModifiedBy>
  <cp:revision>1</cp:revision>
  <dcterms:created xsi:type="dcterms:W3CDTF">2006-08-16T00:00:00Z</dcterms:created>
  <dcterms:modified xsi:type="dcterms:W3CDTF">2025-10-18T05:53:44Z</dcterms:modified>
  <dc:identifier>DAG14FeXsLQ</dc:identifier>
</cp:coreProperties>
</file>